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ixuNUfH5GaPVo+KBn6xcrybQNv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5abfa2530f3aec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g5abfa2530f3aec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abfa2530f3aec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5abfa2530f3aec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abfa2530f3aec_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5abfa2530f3aec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abfa2530f3aec_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g5abfa2530f3aec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abfa2530f3aec_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5abfa2530f3aec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abfa2530f3aec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5abfa2530f3aec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5abfa2530f3aec_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g5abfa2530f3aec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abfa2530f3aec_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g5abfa2530f3aec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5abfa2530f3aec_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g5abfa2530f3aec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K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51434" y="387423"/>
            <a:ext cx="8256919" cy="864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23806" y="1251519"/>
            <a:ext cx="3304903" cy="200444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2397034" y="3429000"/>
            <a:ext cx="7158446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KZ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b="0" i="0" lang="ru-KZ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Кафедра: «Финансы и учет»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KZ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Дисциплина: «Финансовая математика»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KZ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Преподаватель: к.э.н., и.о. доцента Алиева Баглан Муратовна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222738" y="5275659"/>
            <a:ext cx="909637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KZ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2</a:t>
            </a:r>
            <a:r>
              <a:rPr b="0" i="0" lang="ru-KZ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Начисление простых процентов</a:t>
            </a:r>
            <a:endParaRPr b="0" i="0" sz="3200" u="none" cap="none" strike="noStrik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5abfa2530f3aec_30"/>
          <p:cNvSpPr txBox="1"/>
          <p:nvPr/>
        </p:nvSpPr>
        <p:spPr>
          <a:xfrm>
            <a:off x="2801895" y="593696"/>
            <a:ext cx="60980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KZ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Пример 1.</a:t>
            </a:r>
            <a:endParaRPr/>
          </a:p>
        </p:txBody>
      </p:sp>
      <p:sp>
        <p:nvSpPr>
          <p:cNvPr id="175" name="Google Shape;175;g5abfa2530f3aec_30"/>
          <p:cNvSpPr/>
          <p:nvPr/>
        </p:nvSpPr>
        <p:spPr>
          <a:xfrm>
            <a:off x="3027405" y="1421027"/>
            <a:ext cx="5647038" cy="464556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Найти точное и приближенное число дней между 5 марта и 28 сентября.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Решение.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 таблице (Приложение) 28 сентября является 271 днем, а 5 марта – 64 днем года. Поэтому точное число дней составляет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271 дн. – 64 дн. = 207 дн.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Найдем приближенное число дней между 5 марта и 28 сентября.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мес. × 30 дн. + (30 дн. – 5 дн.) + 28 дн. = 203 дн.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Ответ.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Между 5 марта и 28 сентября точное число дней составляет 207, приближенное – 203.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 txBox="1"/>
          <p:nvPr/>
        </p:nvSpPr>
        <p:spPr>
          <a:xfrm>
            <a:off x="3046971" y="547415"/>
            <a:ext cx="60980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KZ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Пример 2.</a:t>
            </a:r>
            <a:endParaRPr/>
          </a:p>
        </p:txBody>
      </p:sp>
      <p:sp>
        <p:nvSpPr>
          <p:cNvPr id="181" name="Google Shape;181;p14"/>
          <p:cNvSpPr/>
          <p:nvPr/>
        </p:nvSpPr>
        <p:spPr>
          <a:xfrm>
            <a:off x="2545492" y="1285103"/>
            <a:ext cx="6717247" cy="453492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Ссуда в размере 3000 р. положена в банк под 10% годовых с 3 апреля по 29 ноября следующего года (год не високосный). Определить тремя способами наращенную сумму. Какой вариант наращения выгоден банку, а какой вкладчику.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Решение.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Наращенную сумму найдем по формуле (1.5.).Рассмотрим различные варианты расчета: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1.Точные проценты с точным числом дней ссуды.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Точное количество дней – 604, временная база – 365 дней, тогда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S1 = 3000 (1 + 0,1× 604 / 365) = 3496,4 р.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Обыкновенные проценты с точным числом дней ссуды.      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Точное количество дней – 604, временная база – 360 дней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S2 = 3000 (1 + 0,1× 604 / 360) = 3503,3 р.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Обыкновенные проценты с приближенным числом дней ссуды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S3 = 3000 (1 + 0,1× 595 / 360) = 3495,8 р.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Ответ.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KZ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S1 = 3496,4 р., S2 = 3503,3 р., S3 = 3495,8 р..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abfa2530f3aec_0"/>
          <p:cNvSpPr txBox="1"/>
          <p:nvPr/>
        </p:nvSpPr>
        <p:spPr>
          <a:xfrm>
            <a:off x="2261840" y="541283"/>
            <a:ext cx="6020311" cy="8309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KZ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Определение простых процентов</a:t>
            </a:r>
            <a:endParaRPr b="0" i="0" sz="28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3" name="Google Shape;93;g5abfa2530f3aec_0"/>
          <p:cNvGrpSpPr/>
          <p:nvPr/>
        </p:nvGrpSpPr>
        <p:grpSpPr>
          <a:xfrm>
            <a:off x="2034808" y="2144111"/>
            <a:ext cx="6095999" cy="2049517"/>
            <a:chOff x="0" y="0"/>
            <a:chExt cx="6095999" cy="2049517"/>
          </a:xfrm>
        </p:grpSpPr>
        <p:sp>
          <p:nvSpPr>
            <p:cNvPr id="94" name="Google Shape;94;g5abfa2530f3aec_0"/>
            <p:cNvSpPr/>
            <p:nvPr/>
          </p:nvSpPr>
          <p:spPr>
            <a:xfrm>
              <a:off x="0" y="0"/>
              <a:ext cx="2049517" cy="2049517"/>
            </a:xfrm>
            <a:prstGeom prst="pie">
              <a:avLst>
                <a:gd fmla="val 5400000" name="adj1"/>
                <a:gd fmla="val 16200000" name="adj2"/>
              </a:avLst>
            </a:prstGeom>
            <a:solidFill>
              <a:srgbClr val="4372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g5abfa2530f3aec_0"/>
            <p:cNvSpPr/>
            <p:nvPr/>
          </p:nvSpPr>
          <p:spPr>
            <a:xfrm>
              <a:off x="1024758" y="0"/>
              <a:ext cx="5071241" cy="2049517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g5abfa2530f3aec_0"/>
            <p:cNvSpPr txBox="1"/>
            <p:nvPr/>
          </p:nvSpPr>
          <p:spPr>
            <a:xfrm>
              <a:off x="1024758" y="0"/>
              <a:ext cx="5071241" cy="973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ru-KZ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Простые проценты — это метод начисления процентов, при котором проценты рассчитываются только на первоначальную сумму капитала (основной долг) и не добавляются к нему в течение периода расчета.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g5abfa2530f3aec_0"/>
            <p:cNvSpPr/>
            <p:nvPr/>
          </p:nvSpPr>
          <p:spPr>
            <a:xfrm>
              <a:off x="537998" y="973520"/>
              <a:ext cx="973520" cy="973520"/>
            </a:xfrm>
            <a:prstGeom prst="pie">
              <a:avLst>
                <a:gd fmla="val 5400000" name="adj1"/>
                <a:gd fmla="val 16200000" name="adj2"/>
              </a:avLst>
            </a:prstGeom>
            <a:solidFill>
              <a:srgbClr val="4372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g5abfa2530f3aec_0"/>
            <p:cNvSpPr/>
            <p:nvPr/>
          </p:nvSpPr>
          <p:spPr>
            <a:xfrm>
              <a:off x="1024758" y="973520"/>
              <a:ext cx="5071241" cy="97352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g5abfa2530f3aec_0"/>
            <p:cNvSpPr txBox="1"/>
            <p:nvPr/>
          </p:nvSpPr>
          <p:spPr>
            <a:xfrm>
              <a:off x="1024758" y="973520"/>
              <a:ext cx="5071241" cy="973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ru-KZ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Это означает, что каждый период начисления процентов происходит только на исходную сумму, без учета ранее начисленных процентов.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00" name="Google Shape;100;g5abfa2530f3aec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36000" y="4193700"/>
            <a:ext cx="3188350" cy="204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g5abfa2530f3aec_36"/>
          <p:cNvGrpSpPr/>
          <p:nvPr/>
        </p:nvGrpSpPr>
        <p:grpSpPr>
          <a:xfrm>
            <a:off x="5814656" y="595170"/>
            <a:ext cx="4683821" cy="4296057"/>
            <a:chOff x="2289" y="125613"/>
            <a:chExt cx="4683821" cy="4296057"/>
          </a:xfrm>
        </p:grpSpPr>
        <p:sp>
          <p:nvSpPr>
            <p:cNvPr id="106" name="Google Shape;106;g5abfa2530f3aec_36"/>
            <p:cNvSpPr/>
            <p:nvPr/>
          </p:nvSpPr>
          <p:spPr>
            <a:xfrm>
              <a:off x="2289" y="125613"/>
              <a:ext cx="4683821" cy="2160234"/>
            </a:xfrm>
            <a:prstGeom prst="chevron">
              <a:avLst>
                <a:gd fmla="val 50000" name="adj"/>
              </a:avLst>
            </a:prstGeom>
            <a:solidFill>
              <a:schemeClr val="accent2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g5abfa2530f3aec_36"/>
            <p:cNvSpPr txBox="1"/>
            <p:nvPr/>
          </p:nvSpPr>
          <p:spPr>
            <a:xfrm>
              <a:off x="1082406" y="125613"/>
              <a:ext cx="2523587" cy="21602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17775" spcFirstLastPara="1" rIns="0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ru-KZ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Простыми процентами можно считать вклад (долг) только в том случае, если происходит однократная выплата процентов и всей суммы вклада (долга) одновременно, при этом полностью отсутствует возможность досрочной частичной или полной выплаты вклада (долга) и/или полностью отсутствует возможность продления вклада (долга).</a:t>
              </a:r>
              <a:endPara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8" name="Google Shape;108;g5abfa2530f3aec_36"/>
            <p:cNvSpPr/>
            <p:nvPr/>
          </p:nvSpPr>
          <p:spPr>
            <a:xfrm>
              <a:off x="2289" y="2548142"/>
              <a:ext cx="4683821" cy="1873528"/>
            </a:xfrm>
            <a:prstGeom prst="chevron">
              <a:avLst>
                <a:gd fmla="val 50000" name="adj"/>
              </a:avLst>
            </a:prstGeom>
            <a:solidFill>
              <a:srgbClr val="00B0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g5abfa2530f3aec_36"/>
            <p:cNvSpPr txBox="1"/>
            <p:nvPr/>
          </p:nvSpPr>
          <p:spPr>
            <a:xfrm>
              <a:off x="939053" y="2548142"/>
              <a:ext cx="2810293" cy="1873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17775" spcFirstLastPara="1" rIns="0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ru-KZ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При досрочной выплате процентов происходит капитализация процентов, то есть увеличение суммы вклада (долга), значит первоначальная сумма вклада (долга) изменилась, следовательно, применение простых процентов в этом случае бессмысленно, поскольку это уже не простые проценты, а сложные.</a:t>
              </a:r>
              <a:endPara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110" name="Google Shape;110;g5abfa2530f3aec_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075" y="595175"/>
            <a:ext cx="4683899" cy="429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g5abfa2530f3aec_41"/>
          <p:cNvGrpSpPr/>
          <p:nvPr/>
        </p:nvGrpSpPr>
        <p:grpSpPr>
          <a:xfrm>
            <a:off x="1891355" y="877329"/>
            <a:ext cx="5884162" cy="4114799"/>
            <a:chOff x="132807" y="0"/>
            <a:chExt cx="5884162" cy="4114799"/>
          </a:xfrm>
        </p:grpSpPr>
        <p:sp>
          <p:nvSpPr>
            <p:cNvPr id="116" name="Google Shape;116;g5abfa2530f3aec_41"/>
            <p:cNvSpPr/>
            <p:nvPr/>
          </p:nvSpPr>
          <p:spPr>
            <a:xfrm>
              <a:off x="1309639" y="0"/>
              <a:ext cx="4707330" cy="4114799"/>
            </a:xfrm>
            <a:prstGeom prst="rightArrow">
              <a:avLst>
                <a:gd fmla="val 70000" name="adj1"/>
                <a:gd fmla="val 50000" name="adj2"/>
              </a:avLst>
            </a:prstGeom>
            <a:solidFill>
              <a:srgbClr val="FFE8CA">
                <a:alpha val="89803"/>
              </a:srgbClr>
            </a:solidFill>
            <a:ln cap="flat" cmpd="sng" w="25400">
              <a:solidFill>
                <a:srgbClr val="FFE8CA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g5abfa2530f3aec_41"/>
            <p:cNvSpPr txBox="1"/>
            <p:nvPr/>
          </p:nvSpPr>
          <p:spPr>
            <a:xfrm>
              <a:off x="2486472" y="617220"/>
              <a:ext cx="2294823" cy="28803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50" lIns="40625" spcFirstLastPara="1" rIns="20300" wrap="square" tIns="10150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Char char="•"/>
              </a:pPr>
              <a:r>
                <a:rPr b="0" i="0" lang="ru-KZ" sz="16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при заключении краткосрочных контрактов (предоставлении краткосрочных кредитов и т.п.), срок которых не превышает одного года, </a:t>
              </a:r>
              <a:endParaRPr b="0" i="0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-171450" lvl="1" marL="171450" marR="0" rtl="0" algn="l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Char char="•"/>
              </a:pPr>
              <a:r>
                <a:rPr b="0" i="0" lang="ru-KZ" sz="16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 когда проценты не присоединяются к сумме долга, а выплачиваются периодически.</a:t>
              </a:r>
              <a:endParaRPr b="0" i="0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8" name="Google Shape;118;g5abfa2530f3aec_41"/>
            <p:cNvSpPr/>
            <p:nvPr/>
          </p:nvSpPr>
          <p:spPr>
            <a:xfrm>
              <a:off x="132807" y="880566"/>
              <a:ext cx="2353665" cy="2353665"/>
            </a:xfrm>
            <a:prstGeom prst="ellipse">
              <a:avLst/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g5abfa2530f3aec_41"/>
            <p:cNvSpPr txBox="1"/>
            <p:nvPr/>
          </p:nvSpPr>
          <p:spPr>
            <a:xfrm>
              <a:off x="477493" y="1225252"/>
              <a:ext cx="1664293" cy="16642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ru-KZ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Начисление простых процентов обычно используется в двух случаях:  </a:t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20" name="Google Shape;120;g5abfa2530f3aec_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5475" y="1613700"/>
            <a:ext cx="4111727" cy="264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g5abfa2530f3aec_46"/>
          <p:cNvGrpSpPr/>
          <p:nvPr/>
        </p:nvGrpSpPr>
        <p:grpSpPr>
          <a:xfrm>
            <a:off x="2444750" y="676632"/>
            <a:ext cx="5895000" cy="1000350"/>
            <a:chOff x="0" y="31049"/>
            <a:chExt cx="5895000" cy="1000350"/>
          </a:xfrm>
        </p:grpSpPr>
        <p:sp>
          <p:nvSpPr>
            <p:cNvPr id="126" name="Google Shape;126;g5abfa2530f3aec_46"/>
            <p:cNvSpPr/>
            <p:nvPr/>
          </p:nvSpPr>
          <p:spPr>
            <a:xfrm>
              <a:off x="0" y="31049"/>
              <a:ext cx="5895000" cy="100035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g5abfa2530f3aec_46"/>
            <p:cNvSpPr txBox="1"/>
            <p:nvPr/>
          </p:nvSpPr>
          <p:spPr>
            <a:xfrm>
              <a:off x="48833" y="79882"/>
              <a:ext cx="5797334" cy="9026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r>
                <a:rPr b="0" i="0" lang="ru-KZ" sz="1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Ставка процентов обычно устанавливается в расчете за год, поэтому при продолжительности ссуды менее года необходимо выяснить какая часть процента уплачивается кредитору. Для этого величину п выражают в виде дроби</a:t>
              </a:r>
              <a:endPara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28" name="Google Shape;128;g5abfa2530f3aec_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4913" y="2190750"/>
            <a:ext cx="4694675" cy="335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5abfa2530f3aec_5"/>
          <p:cNvSpPr txBox="1"/>
          <p:nvPr/>
        </p:nvSpPr>
        <p:spPr>
          <a:xfrm>
            <a:off x="2996762" y="177199"/>
            <a:ext cx="5133000" cy="12618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KZ" sz="2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Формула для расчета простых процентов:</a:t>
            </a:r>
            <a:endParaRPr b="0" i="0" sz="1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Google Shape;134;g5abfa2530f3aec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06075" y="1200775"/>
            <a:ext cx="6979876" cy="4567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5abfa2530f3aec_11"/>
          <p:cNvSpPr txBox="1"/>
          <p:nvPr/>
        </p:nvSpPr>
        <p:spPr>
          <a:xfrm>
            <a:off x="2009654" y="539686"/>
            <a:ext cx="6445200" cy="123107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Процентная ставка (ставка) за определенный период времени — это величина, характеризующая относительное измене- ние денежной суммы F за этот период: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g5abfa2530f3aec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5157" y="1957387"/>
            <a:ext cx="8337189" cy="2943225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g5abfa2530f3aec_11"/>
          <p:cNvSpPr txBox="1"/>
          <p:nvPr/>
        </p:nvSpPr>
        <p:spPr>
          <a:xfrm>
            <a:off x="2009654" y="3844337"/>
            <a:ext cx="6043200" cy="1508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KZ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Определенная таким образом процентная ставка измеряется в процен- тах (%). Если относительное изменение денежной суммы не умножать на 100, то ставка будет измеряться в долях единицы (дробях).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g5abfa2530f3aec_17"/>
          <p:cNvGrpSpPr/>
          <p:nvPr/>
        </p:nvGrpSpPr>
        <p:grpSpPr>
          <a:xfrm>
            <a:off x="2705416" y="911135"/>
            <a:ext cx="4923121" cy="4280975"/>
            <a:chOff x="958412" y="0"/>
            <a:chExt cx="4923121" cy="4280975"/>
          </a:xfrm>
        </p:grpSpPr>
        <p:sp>
          <p:nvSpPr>
            <p:cNvPr id="147" name="Google Shape;147;g5abfa2530f3aec_17"/>
            <p:cNvSpPr/>
            <p:nvPr/>
          </p:nvSpPr>
          <p:spPr>
            <a:xfrm>
              <a:off x="958412" y="0"/>
              <a:ext cx="4280975" cy="4280975"/>
            </a:xfrm>
            <a:prstGeom prst="triangle">
              <a:avLst>
                <a:gd fmla="val 50000" name="adj"/>
              </a:avLst>
            </a:prstGeom>
            <a:solidFill>
              <a:srgbClr val="4372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g5abfa2530f3aec_17"/>
            <p:cNvSpPr/>
            <p:nvPr/>
          </p:nvSpPr>
          <p:spPr>
            <a:xfrm>
              <a:off x="3098900" y="430396"/>
              <a:ext cx="2782633" cy="506693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g5abfa2530f3aec_17"/>
            <p:cNvSpPr txBox="1"/>
            <p:nvPr/>
          </p:nvSpPr>
          <p:spPr>
            <a:xfrm>
              <a:off x="3123635" y="455131"/>
              <a:ext cx="2733163" cy="457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ru-KZ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Размер процентной ставки зависит от следующих основных факторов: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g5abfa2530f3aec_17"/>
            <p:cNvSpPr/>
            <p:nvPr/>
          </p:nvSpPr>
          <p:spPr>
            <a:xfrm>
              <a:off x="3098900" y="1000427"/>
              <a:ext cx="2782633" cy="506693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g5abfa2530f3aec_17"/>
            <p:cNvSpPr txBox="1"/>
            <p:nvPr/>
          </p:nvSpPr>
          <p:spPr>
            <a:xfrm>
              <a:off x="3123635" y="1025162"/>
              <a:ext cx="2733163" cy="457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ru-KZ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• общее состояние экономики;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g5abfa2530f3aec_17"/>
            <p:cNvSpPr/>
            <p:nvPr/>
          </p:nvSpPr>
          <p:spPr>
            <a:xfrm>
              <a:off x="3098900" y="1570457"/>
              <a:ext cx="2782633" cy="506693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g5abfa2530f3aec_17"/>
            <p:cNvSpPr txBox="1"/>
            <p:nvPr/>
          </p:nvSpPr>
          <p:spPr>
            <a:xfrm>
              <a:off x="3123635" y="1595192"/>
              <a:ext cx="2733163" cy="457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ru-KZ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• прогноз динамики денежно-кредитного рынка;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g5abfa2530f3aec_17"/>
            <p:cNvSpPr/>
            <p:nvPr/>
          </p:nvSpPr>
          <p:spPr>
            <a:xfrm>
              <a:off x="3098900" y="2140487"/>
              <a:ext cx="2782633" cy="506693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g5abfa2530f3aec_17"/>
            <p:cNvSpPr txBox="1"/>
            <p:nvPr/>
          </p:nvSpPr>
          <p:spPr>
            <a:xfrm>
              <a:off x="3123635" y="2165222"/>
              <a:ext cx="2733163" cy="457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ru-KZ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• вид финансовой операции;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g5abfa2530f3aec_17"/>
            <p:cNvSpPr/>
            <p:nvPr/>
          </p:nvSpPr>
          <p:spPr>
            <a:xfrm>
              <a:off x="3098900" y="2710517"/>
              <a:ext cx="2782633" cy="506693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g5abfa2530f3aec_17"/>
            <p:cNvSpPr txBox="1"/>
            <p:nvPr/>
          </p:nvSpPr>
          <p:spPr>
            <a:xfrm>
              <a:off x="3123635" y="2735252"/>
              <a:ext cx="2733163" cy="457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ru-KZ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• видвалюты;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g5abfa2530f3aec_17"/>
            <p:cNvSpPr/>
            <p:nvPr/>
          </p:nvSpPr>
          <p:spPr>
            <a:xfrm>
              <a:off x="3098900" y="3280547"/>
              <a:ext cx="2782633" cy="506693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4372C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g5abfa2530f3aec_17"/>
            <p:cNvSpPr txBox="1"/>
            <p:nvPr/>
          </p:nvSpPr>
          <p:spPr>
            <a:xfrm>
              <a:off x="3123635" y="3305282"/>
              <a:ext cx="2733163" cy="4572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ru-KZ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• срок финансовой операции.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60" name="Google Shape;160;g5abfa2530f3aec_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9550" y="1339238"/>
            <a:ext cx="3850275" cy="342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g5abfa2530f3aec_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68074" y="2133008"/>
            <a:ext cx="6455851" cy="203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g5abfa2530f3aec_24"/>
          <p:cNvSpPr txBox="1"/>
          <p:nvPr/>
        </p:nvSpPr>
        <p:spPr>
          <a:xfrm>
            <a:off x="3369725" y="4731828"/>
            <a:ext cx="4646100" cy="10464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KZ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Исходная денежная сумма F при этом называется базой начисления процентов. Рассматриваемый промежуток времени называется периодом начисления процентов.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g5abfa2530f3aec_24"/>
          <p:cNvSpPr/>
          <p:nvPr/>
        </p:nvSpPr>
        <p:spPr>
          <a:xfrm>
            <a:off x="3352800" y="403690"/>
            <a:ext cx="4663025" cy="174471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1C30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5abfa2530f3aec_24"/>
          <p:cNvSpPr txBox="1"/>
          <p:nvPr/>
        </p:nvSpPr>
        <p:spPr>
          <a:xfrm>
            <a:off x="3834055" y="389571"/>
            <a:ext cx="3443825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KZ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Начисление процентов на данное значение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KZ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величины F — это определение абсолютного изменения этой величины F по ее заданному относительному изменению, выраженному процентной ставкой i:</a:t>
            </a:r>
            <a:endParaRPr/>
          </a:p>
        </p:txBody>
      </p:sp>
      <p:pic>
        <p:nvPicPr>
          <p:cNvPr id="169" name="Google Shape;169;g5abfa2530f3aec_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22725" y="1746250"/>
            <a:ext cx="3443700" cy="241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2024-09-15T07:38:01Z</dcterms:created>
  <dc:creator>akbotash007@gmail.com</dc:creator>
</cp:coreProperties>
</file>